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Montserrat"/>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regular.fntdata"/><Relationship Id="rId21" Type="http://schemas.openxmlformats.org/officeDocument/2006/relationships/slide" Target="slides/slide16.xml"/><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Montserrat-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gif>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e56266c368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e56266c368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e56266c368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e56266c368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e56266c368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e56266c368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e56266c368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e56266c368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e56266c368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e56266c368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e56266c368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e56266c368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e56266c368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2e56266c368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e56266c368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e56266c368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e56266c368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e56266c368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e56266c368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e56266c368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e56266c368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e56266c368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e56266c368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e56266c368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e56266c368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e56266c368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e56266c368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e56266c368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e56266c368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e56266c368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ctr">
              <a:lnSpc>
                <a:spcPct val="115000"/>
              </a:lnSpc>
              <a:spcBef>
                <a:spcPts val="1200"/>
              </a:spcBef>
              <a:spcAft>
                <a:spcPts val="1200"/>
              </a:spcAft>
              <a:buNone/>
            </a:pPr>
            <a:r>
              <a:rPr lang="en" sz="2700">
                <a:latin typeface="Arial"/>
                <a:ea typeface="Arial"/>
                <a:cs typeface="Arial"/>
                <a:sym typeface="Arial"/>
              </a:rPr>
              <a:t>State Education Funding Impact on Graduation Rates</a:t>
            </a:r>
            <a:endParaRPr sz="5600"/>
          </a:p>
        </p:txBody>
      </p:sp>
      <p:sp>
        <p:nvSpPr>
          <p:cNvPr id="135" name="Google Shape;135;p13"/>
          <p:cNvSpPr txBox="1"/>
          <p:nvPr>
            <p:ph idx="1" type="subTitle"/>
          </p:nvPr>
        </p:nvSpPr>
        <p:spPr>
          <a:xfrm>
            <a:off x="5083950" y="3684350"/>
            <a:ext cx="3785700" cy="746700"/>
          </a:xfrm>
          <a:prstGeom prst="rect">
            <a:avLst/>
          </a:prstGeom>
        </p:spPr>
        <p:txBody>
          <a:bodyPr anchorCtr="0" anchor="t" bIns="91425" lIns="91425" spcFirstLastPara="1" rIns="91425" wrap="square" tIns="91425">
            <a:normAutofit fontScale="55000" lnSpcReduction="20000"/>
          </a:bodyPr>
          <a:lstStyle/>
          <a:p>
            <a:pPr indent="0" lvl="0" marL="0" rtl="0" algn="l">
              <a:spcBef>
                <a:spcPts val="0"/>
              </a:spcBef>
              <a:spcAft>
                <a:spcPts val="0"/>
              </a:spcAft>
              <a:buNone/>
            </a:pPr>
            <a:r>
              <a:rPr lang="en" sz="2700">
                <a:latin typeface="Arial"/>
                <a:ea typeface="Arial"/>
                <a:cs typeface="Arial"/>
                <a:sym typeface="Arial"/>
              </a:rPr>
              <a:t>Data Science Capstone Project</a:t>
            </a:r>
            <a:endParaRPr sz="2700">
              <a:latin typeface="Arial"/>
              <a:ea typeface="Arial"/>
              <a:cs typeface="Arial"/>
              <a:sym typeface="Arial"/>
            </a:endParaRPr>
          </a:p>
          <a:p>
            <a:pPr indent="0" lvl="0" marL="0" rtl="0" algn="l">
              <a:spcBef>
                <a:spcPts val="0"/>
              </a:spcBef>
              <a:spcAft>
                <a:spcPts val="0"/>
              </a:spcAft>
              <a:buNone/>
            </a:pPr>
            <a:r>
              <a:rPr lang="en" sz="2700">
                <a:latin typeface="Arial"/>
                <a:ea typeface="Arial"/>
                <a:cs typeface="Arial"/>
                <a:sym typeface="Arial"/>
              </a:rPr>
              <a:t>ChristaCarol Jones</a:t>
            </a:r>
            <a:endParaRPr sz="2700">
              <a:latin typeface="Arial"/>
              <a:ea typeface="Arial"/>
              <a:cs typeface="Arial"/>
              <a:sym typeface="Arial"/>
            </a:endParaRPr>
          </a:p>
          <a:p>
            <a:pPr indent="0" lvl="0" marL="0" rtl="0" algn="l">
              <a:spcBef>
                <a:spcPts val="0"/>
              </a:spcBef>
              <a:spcAft>
                <a:spcPts val="0"/>
              </a:spcAft>
              <a:buNone/>
            </a:pPr>
            <a:r>
              <a:rPr lang="en" sz="2700">
                <a:latin typeface="Arial"/>
                <a:ea typeface="Arial"/>
                <a:cs typeface="Arial"/>
                <a:sym typeface="Arial"/>
              </a:rPr>
              <a:t>June 2024</a:t>
            </a:r>
            <a:endParaRPr sz="2700">
              <a:latin typeface="Arial"/>
              <a:ea typeface="Arial"/>
              <a:cs typeface="Arial"/>
              <a:sym typeface="Arial"/>
            </a:endParaRPr>
          </a:p>
        </p:txBody>
      </p:sp>
      <p:pic>
        <p:nvPicPr>
          <p:cNvPr id="136" name="Google Shape;136;p13"/>
          <p:cNvPicPr preferRelativeResize="0"/>
          <p:nvPr/>
        </p:nvPicPr>
        <p:blipFill>
          <a:blip r:embed="rId3">
            <a:alphaModFix/>
          </a:blip>
          <a:stretch>
            <a:fillRect/>
          </a:stretch>
        </p:blipFill>
        <p:spPr>
          <a:xfrm>
            <a:off x="652100" y="2428425"/>
            <a:ext cx="2582226" cy="25822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2"/>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a:t>KEY FINDINGS -</a:t>
            </a:r>
            <a:endParaRPr b="1"/>
          </a:p>
          <a:p>
            <a:pPr indent="0" lvl="0" marL="0" rtl="0" algn="l">
              <a:spcBef>
                <a:spcPts val="0"/>
              </a:spcBef>
              <a:spcAft>
                <a:spcPts val="0"/>
              </a:spcAft>
              <a:buNone/>
            </a:pPr>
            <a:r>
              <a:rPr b="1" lang="en"/>
              <a:t>TEACHER SALARIES</a:t>
            </a:r>
            <a:endParaRPr b="1"/>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pic>
        <p:nvPicPr>
          <p:cNvPr id="201" name="Google Shape;201;p23"/>
          <p:cNvPicPr preferRelativeResize="0"/>
          <p:nvPr/>
        </p:nvPicPr>
        <p:blipFill rotWithShape="1">
          <a:blip r:embed="rId3">
            <a:alphaModFix/>
          </a:blip>
          <a:srcRect b="35090" l="0" r="18220" t="0"/>
          <a:stretch/>
        </p:blipFill>
        <p:spPr>
          <a:xfrm>
            <a:off x="-8150" y="0"/>
            <a:ext cx="8301200" cy="5068426"/>
          </a:xfrm>
          <a:prstGeom prst="rect">
            <a:avLst/>
          </a:prstGeom>
          <a:noFill/>
          <a:ln>
            <a:noFill/>
          </a:ln>
        </p:spPr>
      </p:pic>
      <p:pic>
        <p:nvPicPr>
          <p:cNvPr id="202" name="Google Shape;202;p23"/>
          <p:cNvPicPr preferRelativeResize="0"/>
          <p:nvPr/>
        </p:nvPicPr>
        <p:blipFill rotWithShape="1">
          <a:blip r:embed="rId3">
            <a:alphaModFix/>
          </a:blip>
          <a:srcRect b="0" l="83601" r="0" t="0"/>
          <a:stretch/>
        </p:blipFill>
        <p:spPr>
          <a:xfrm>
            <a:off x="8216850" y="285750"/>
            <a:ext cx="974626" cy="4572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INSIGHTS</a:t>
            </a:r>
            <a:endParaRPr b="1"/>
          </a:p>
        </p:txBody>
      </p:sp>
      <p:sp>
        <p:nvSpPr>
          <p:cNvPr id="208" name="Google Shape;208;p2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42900" lvl="1" marL="914400" rtl="0" algn="l">
              <a:lnSpc>
                <a:spcPct val="150000"/>
              </a:lnSpc>
              <a:spcBef>
                <a:spcPts val="1200"/>
              </a:spcBef>
              <a:spcAft>
                <a:spcPts val="0"/>
              </a:spcAft>
              <a:buSzPts val="1800"/>
              <a:buFont typeface="Arial"/>
              <a:buChar char="○"/>
            </a:pPr>
            <a:r>
              <a:rPr b="1" lang="en" sz="1800">
                <a:latin typeface="Arial"/>
                <a:ea typeface="Arial"/>
                <a:cs typeface="Arial"/>
                <a:sym typeface="Arial"/>
              </a:rPr>
              <a:t>No clear linear correlation between total budget and graduation rates.</a:t>
            </a:r>
            <a:endParaRPr b="1" sz="1800">
              <a:latin typeface="Arial"/>
              <a:ea typeface="Arial"/>
              <a:cs typeface="Arial"/>
              <a:sym typeface="Arial"/>
            </a:endParaRPr>
          </a:p>
          <a:p>
            <a:pPr indent="-342900" lvl="1" marL="914400" rtl="0" algn="l">
              <a:lnSpc>
                <a:spcPct val="150000"/>
              </a:lnSpc>
              <a:spcBef>
                <a:spcPts val="0"/>
              </a:spcBef>
              <a:spcAft>
                <a:spcPts val="0"/>
              </a:spcAft>
              <a:buSzPts val="1800"/>
              <a:buFont typeface="Arial"/>
              <a:buChar char="○"/>
            </a:pPr>
            <a:r>
              <a:rPr b="1" lang="en" sz="1800">
                <a:latin typeface="Arial"/>
                <a:ea typeface="Arial"/>
                <a:cs typeface="Arial"/>
                <a:sym typeface="Arial"/>
              </a:rPr>
              <a:t>Variability in graduation rates within similar budget ranges suggests other factors at play.</a:t>
            </a:r>
            <a:endParaRPr b="1" sz="1800">
              <a:latin typeface="Arial"/>
              <a:ea typeface="Arial"/>
              <a:cs typeface="Arial"/>
              <a:sym typeface="Arial"/>
            </a:endParaRPr>
          </a:p>
          <a:p>
            <a:pPr indent="-342900" lvl="1" marL="914400" rtl="0" algn="l">
              <a:lnSpc>
                <a:spcPct val="150000"/>
              </a:lnSpc>
              <a:spcBef>
                <a:spcPts val="0"/>
              </a:spcBef>
              <a:spcAft>
                <a:spcPts val="0"/>
              </a:spcAft>
              <a:buSzPts val="1800"/>
              <a:buFont typeface="Arial"/>
              <a:buChar char="○"/>
            </a:pPr>
            <a:r>
              <a:rPr b="1" lang="en" sz="1800">
                <a:latin typeface="Arial"/>
                <a:ea typeface="Arial"/>
                <a:cs typeface="Arial"/>
                <a:sym typeface="Arial"/>
              </a:rPr>
              <a:t>Teacher salaries show a stronger correlation with graduation rates.</a:t>
            </a:r>
            <a:endParaRPr b="1" sz="1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RECOMMENDATIONS</a:t>
            </a:r>
            <a:endParaRPr b="1"/>
          </a:p>
        </p:txBody>
      </p:sp>
      <p:sp>
        <p:nvSpPr>
          <p:cNvPr id="214" name="Google Shape;214;p2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61950" lvl="1" marL="914400" rtl="0" algn="l">
              <a:lnSpc>
                <a:spcPct val="150000"/>
              </a:lnSpc>
              <a:spcBef>
                <a:spcPts val="1200"/>
              </a:spcBef>
              <a:spcAft>
                <a:spcPts val="0"/>
              </a:spcAft>
              <a:buSzPts val="2100"/>
              <a:buFont typeface="Arial"/>
              <a:buChar char="○"/>
            </a:pPr>
            <a:r>
              <a:rPr b="1" lang="en" sz="2100">
                <a:latin typeface="Arial"/>
                <a:ea typeface="Arial"/>
                <a:cs typeface="Arial"/>
                <a:sym typeface="Arial"/>
              </a:rPr>
              <a:t>In</a:t>
            </a:r>
            <a:r>
              <a:rPr b="1" lang="en" sz="2100">
                <a:latin typeface="Arial"/>
                <a:ea typeface="Arial"/>
                <a:cs typeface="Arial"/>
                <a:sym typeface="Arial"/>
              </a:rPr>
              <a:t>crease Funding:</a:t>
            </a:r>
            <a:r>
              <a:rPr lang="en" sz="2100">
                <a:latin typeface="Arial"/>
                <a:ea typeface="Arial"/>
                <a:cs typeface="Arial"/>
                <a:sym typeface="Arial"/>
              </a:rPr>
              <a:t> Allocate more resources to states with lower graduation rates.</a:t>
            </a:r>
            <a:endParaRPr sz="2100">
              <a:latin typeface="Arial"/>
              <a:ea typeface="Arial"/>
              <a:cs typeface="Arial"/>
              <a:sym typeface="Arial"/>
            </a:endParaRPr>
          </a:p>
          <a:p>
            <a:pPr indent="-361950" lvl="1" marL="914400" rtl="0" algn="l">
              <a:lnSpc>
                <a:spcPct val="150000"/>
              </a:lnSpc>
              <a:spcBef>
                <a:spcPts val="0"/>
              </a:spcBef>
              <a:spcAft>
                <a:spcPts val="0"/>
              </a:spcAft>
              <a:buSzPts val="2100"/>
              <a:buFont typeface="Arial"/>
              <a:buChar char="○"/>
            </a:pPr>
            <a:r>
              <a:rPr b="1" lang="en" sz="2100">
                <a:latin typeface="Arial"/>
                <a:ea typeface="Arial"/>
                <a:cs typeface="Arial"/>
                <a:sym typeface="Arial"/>
              </a:rPr>
              <a:t>Improve Teacher Salaries:</a:t>
            </a:r>
            <a:r>
              <a:rPr lang="en" sz="2100">
                <a:latin typeface="Arial"/>
                <a:ea typeface="Arial"/>
                <a:cs typeface="Arial"/>
                <a:sym typeface="Arial"/>
              </a:rPr>
              <a:t> Focus on enhancing teacher compensation to improve outcomes.</a:t>
            </a:r>
            <a:endParaRPr sz="2100">
              <a:latin typeface="Arial"/>
              <a:ea typeface="Arial"/>
              <a:cs typeface="Arial"/>
              <a:sym typeface="Arial"/>
            </a:endParaRPr>
          </a:p>
          <a:p>
            <a:pPr indent="-361950" lvl="1" marL="914400" rtl="0" algn="l">
              <a:lnSpc>
                <a:spcPct val="150000"/>
              </a:lnSpc>
              <a:spcBef>
                <a:spcPts val="0"/>
              </a:spcBef>
              <a:spcAft>
                <a:spcPts val="0"/>
              </a:spcAft>
              <a:buSzPts val="2100"/>
              <a:buFont typeface="Arial"/>
              <a:buChar char="○"/>
            </a:pPr>
            <a:r>
              <a:rPr b="1" lang="en" sz="2100">
                <a:latin typeface="Arial"/>
                <a:ea typeface="Arial"/>
                <a:cs typeface="Arial"/>
                <a:sym typeface="Arial"/>
              </a:rPr>
              <a:t>Targeted Interventions:</a:t>
            </a:r>
            <a:r>
              <a:rPr lang="en" sz="2100">
                <a:latin typeface="Arial"/>
                <a:ea typeface="Arial"/>
                <a:cs typeface="Arial"/>
                <a:sym typeface="Arial"/>
              </a:rPr>
              <a:t> Implement specific strategies in states with lower budget efficiency.</a:t>
            </a:r>
            <a:endParaRPr sz="21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6"/>
          <p:cNvSpPr txBox="1"/>
          <p:nvPr>
            <p:ph type="title"/>
          </p:nvPr>
        </p:nvSpPr>
        <p:spPr>
          <a:xfrm>
            <a:off x="1145100" y="393750"/>
            <a:ext cx="3798900" cy="9768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3600"/>
              <a:t>CONCLUSION</a:t>
            </a:r>
            <a:endParaRPr b="1" sz="3600"/>
          </a:p>
        </p:txBody>
      </p:sp>
      <p:sp>
        <p:nvSpPr>
          <p:cNvPr id="220" name="Google Shape;220;p26"/>
          <p:cNvSpPr txBox="1"/>
          <p:nvPr>
            <p:ph idx="1" type="body"/>
          </p:nvPr>
        </p:nvSpPr>
        <p:spPr>
          <a:xfrm>
            <a:off x="239725" y="1972550"/>
            <a:ext cx="4856700" cy="2415900"/>
          </a:xfrm>
          <a:prstGeom prst="rect">
            <a:avLst/>
          </a:prstGeom>
        </p:spPr>
        <p:txBody>
          <a:bodyPr anchorCtr="0" anchor="t" bIns="91425" lIns="91425" spcFirstLastPara="1" rIns="91425" wrap="square" tIns="91425">
            <a:noAutofit/>
          </a:bodyPr>
          <a:lstStyle/>
          <a:p>
            <a:pPr indent="-336550" lvl="1" marL="914400" rtl="0" algn="l">
              <a:lnSpc>
                <a:spcPct val="150000"/>
              </a:lnSpc>
              <a:spcBef>
                <a:spcPts val="1200"/>
              </a:spcBef>
              <a:spcAft>
                <a:spcPts val="0"/>
              </a:spcAft>
              <a:buSzPts val="1700"/>
              <a:buFont typeface="Arial"/>
              <a:buChar char="○"/>
            </a:pPr>
            <a:r>
              <a:rPr lang="en" sz="1700">
                <a:latin typeface="Arial"/>
                <a:ea typeface="Arial"/>
                <a:cs typeface="Arial"/>
                <a:sym typeface="Arial"/>
              </a:rPr>
              <a:t>The analysis provides valuable insights into the relationship between state funding and educational outcomes.</a:t>
            </a:r>
            <a:endParaRPr sz="1700">
              <a:latin typeface="Arial"/>
              <a:ea typeface="Arial"/>
              <a:cs typeface="Arial"/>
              <a:sym typeface="Arial"/>
            </a:endParaRPr>
          </a:p>
          <a:p>
            <a:pPr indent="-336550" lvl="1" marL="914400" rtl="0" algn="l">
              <a:lnSpc>
                <a:spcPct val="150000"/>
              </a:lnSpc>
              <a:spcBef>
                <a:spcPts val="0"/>
              </a:spcBef>
              <a:spcAft>
                <a:spcPts val="0"/>
              </a:spcAft>
              <a:buSzPts val="1700"/>
              <a:buFont typeface="Arial"/>
              <a:buChar char="○"/>
            </a:pPr>
            <a:r>
              <a:rPr lang="en" sz="1700">
                <a:latin typeface="Arial"/>
                <a:ea typeface="Arial"/>
                <a:cs typeface="Arial"/>
                <a:sym typeface="Arial"/>
              </a:rPr>
              <a:t>Recommendations are aimed at helping policymakers make informed decisions to improve graduation rates.</a:t>
            </a:r>
            <a:endParaRPr sz="1700"/>
          </a:p>
        </p:txBody>
      </p:sp>
      <p:pic>
        <p:nvPicPr>
          <p:cNvPr id="221" name="Google Shape;221;p26"/>
          <p:cNvPicPr preferRelativeResize="0"/>
          <p:nvPr/>
        </p:nvPicPr>
        <p:blipFill>
          <a:blip r:embed="rId3">
            <a:alphaModFix/>
          </a:blip>
          <a:stretch>
            <a:fillRect/>
          </a:stretch>
        </p:blipFill>
        <p:spPr>
          <a:xfrm>
            <a:off x="5233200" y="700363"/>
            <a:ext cx="3742776" cy="37427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7"/>
          <p:cNvSpPr txBox="1"/>
          <p:nvPr>
            <p:ph type="title"/>
          </p:nvPr>
        </p:nvSpPr>
        <p:spPr>
          <a:xfrm>
            <a:off x="823850" y="598875"/>
            <a:ext cx="47760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5500"/>
              <a:t>FURTHER RESEARCH</a:t>
            </a:r>
            <a:endParaRPr b="1" sz="5500"/>
          </a:p>
        </p:txBody>
      </p:sp>
      <p:sp>
        <p:nvSpPr>
          <p:cNvPr id="227" name="Google Shape;227;p27"/>
          <p:cNvSpPr txBox="1"/>
          <p:nvPr>
            <p:ph idx="1" type="body"/>
          </p:nvPr>
        </p:nvSpPr>
        <p:spPr>
          <a:xfrm>
            <a:off x="114650" y="2464925"/>
            <a:ext cx="5485200" cy="1930500"/>
          </a:xfrm>
          <a:prstGeom prst="rect">
            <a:avLst/>
          </a:prstGeom>
        </p:spPr>
        <p:txBody>
          <a:bodyPr anchorCtr="0" anchor="t" bIns="91425" lIns="91425" spcFirstLastPara="1" rIns="91425" wrap="square" tIns="91425">
            <a:noAutofit/>
          </a:bodyPr>
          <a:lstStyle/>
          <a:p>
            <a:pPr indent="-355600" lvl="1" marL="914400" rtl="0" algn="l">
              <a:lnSpc>
                <a:spcPct val="150000"/>
              </a:lnSpc>
              <a:spcBef>
                <a:spcPts val="1200"/>
              </a:spcBef>
              <a:spcAft>
                <a:spcPts val="0"/>
              </a:spcAft>
              <a:buSzPts val="2000"/>
              <a:buFont typeface="Arial"/>
              <a:buChar char="○"/>
            </a:pPr>
            <a:r>
              <a:rPr lang="en" sz="2000">
                <a:latin typeface="Arial"/>
                <a:ea typeface="Arial"/>
                <a:cs typeface="Arial"/>
                <a:sym typeface="Arial"/>
              </a:rPr>
              <a:t>Explore additional factors influencing graduation rates.</a:t>
            </a:r>
            <a:endParaRPr sz="2000">
              <a:latin typeface="Arial"/>
              <a:ea typeface="Arial"/>
              <a:cs typeface="Arial"/>
              <a:sym typeface="Arial"/>
            </a:endParaRPr>
          </a:p>
          <a:p>
            <a:pPr indent="-355600" lvl="1" marL="914400" rtl="0" algn="l">
              <a:lnSpc>
                <a:spcPct val="150000"/>
              </a:lnSpc>
              <a:spcBef>
                <a:spcPts val="0"/>
              </a:spcBef>
              <a:spcAft>
                <a:spcPts val="0"/>
              </a:spcAft>
              <a:buSzPts val="2000"/>
              <a:buFont typeface="Arial"/>
              <a:buChar char="○"/>
            </a:pPr>
            <a:r>
              <a:rPr lang="en" sz="2000">
                <a:latin typeface="Arial"/>
                <a:ea typeface="Arial"/>
                <a:cs typeface="Arial"/>
                <a:sym typeface="Arial"/>
              </a:rPr>
              <a:t>Conduct longitudinal studies to assess the long-term impact of funding changes.</a:t>
            </a:r>
            <a:endParaRPr sz="2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8"/>
          <p:cNvSpPr txBox="1"/>
          <p:nvPr>
            <p:ph type="title"/>
          </p:nvPr>
        </p:nvSpPr>
        <p:spPr>
          <a:xfrm>
            <a:off x="823850" y="1284675"/>
            <a:ext cx="47760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9300"/>
              <a:t>Q &amp; A</a:t>
            </a:r>
            <a:endParaRPr b="1" sz="93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1297500" y="393750"/>
            <a:ext cx="4335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a:t>INTRODUCTION</a:t>
            </a:r>
            <a:endParaRPr b="1"/>
          </a:p>
        </p:txBody>
      </p:sp>
      <p:sp>
        <p:nvSpPr>
          <p:cNvPr id="142" name="Google Shape;142;p14"/>
          <p:cNvSpPr txBox="1"/>
          <p:nvPr>
            <p:ph idx="1" type="body"/>
          </p:nvPr>
        </p:nvSpPr>
        <p:spPr>
          <a:xfrm>
            <a:off x="1068900" y="1567550"/>
            <a:ext cx="4335900" cy="2911200"/>
          </a:xfrm>
          <a:prstGeom prst="rect">
            <a:avLst/>
          </a:prstGeom>
        </p:spPr>
        <p:txBody>
          <a:bodyPr anchorCtr="0" anchor="t" bIns="91425" lIns="91425" spcFirstLastPara="1" rIns="91425" wrap="square" tIns="91425">
            <a:normAutofit lnSpcReduction="20000"/>
          </a:bodyPr>
          <a:lstStyle/>
          <a:p>
            <a:pPr indent="0" lvl="0" marL="0" rtl="0" algn="l">
              <a:spcBef>
                <a:spcPts val="1200"/>
              </a:spcBef>
              <a:spcAft>
                <a:spcPts val="1200"/>
              </a:spcAft>
              <a:buNone/>
            </a:pPr>
            <a:r>
              <a:rPr lang="en" sz="2000">
                <a:latin typeface="Arial"/>
                <a:ea typeface="Arial"/>
                <a:cs typeface="Arial"/>
                <a:sym typeface="Arial"/>
              </a:rPr>
              <a:t>This project investigates the impact of state education funding on graduation rates across the United States. By analyzing various factors such as total budget, teacher salaries, and spending per pupil, we aim to provide actionable insights for policymakers to improve educational outcomes.</a:t>
            </a:r>
            <a:endParaRPr sz="2200"/>
          </a:p>
        </p:txBody>
      </p:sp>
      <p:pic>
        <p:nvPicPr>
          <p:cNvPr id="143" name="Google Shape;143;p14" title="HD wallpaper: Arrows Graph Indicating Progress Report And Document ..."/>
          <p:cNvPicPr preferRelativeResize="0"/>
          <p:nvPr/>
        </p:nvPicPr>
        <p:blipFill>
          <a:blip r:embed="rId3">
            <a:alphaModFix/>
          </a:blip>
          <a:stretch>
            <a:fillRect/>
          </a:stretch>
        </p:blipFill>
        <p:spPr>
          <a:xfrm>
            <a:off x="5711550" y="933250"/>
            <a:ext cx="3277001" cy="32770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PROBLEM STATEMENT</a:t>
            </a:r>
            <a:endParaRPr b="1"/>
          </a:p>
        </p:txBody>
      </p:sp>
      <p:sp>
        <p:nvSpPr>
          <p:cNvPr id="149" name="Google Shape;149;p15"/>
          <p:cNvSpPr txBox="1"/>
          <p:nvPr>
            <p:ph idx="1" type="body"/>
          </p:nvPr>
        </p:nvSpPr>
        <p:spPr>
          <a:xfrm>
            <a:off x="1297500" y="1536275"/>
            <a:ext cx="3882600" cy="2911200"/>
          </a:xfrm>
          <a:prstGeom prst="rect">
            <a:avLst/>
          </a:prstGeom>
        </p:spPr>
        <p:txBody>
          <a:bodyPr anchorCtr="0" anchor="t" bIns="91425" lIns="91425" spcFirstLastPara="1" rIns="91425" wrap="square" tIns="91425">
            <a:normAutofit/>
          </a:bodyPr>
          <a:lstStyle/>
          <a:p>
            <a:pPr indent="0" lvl="0" marL="0" rtl="0" algn="l">
              <a:spcBef>
                <a:spcPts val="1200"/>
              </a:spcBef>
              <a:spcAft>
                <a:spcPts val="1200"/>
              </a:spcAft>
              <a:buNone/>
            </a:pPr>
            <a:r>
              <a:rPr lang="en" sz="1900">
                <a:latin typeface="Arial"/>
                <a:ea typeface="Arial"/>
                <a:cs typeface="Arial"/>
                <a:sym typeface="Arial"/>
              </a:rPr>
              <a:t>Graduation rates vary significantly across states, influenced by several factors, including funding. Understanding these factors can help in making informed decisions to enhance educational outcomes.</a:t>
            </a:r>
            <a:endParaRPr sz="2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6"/>
          <p:cNvSpPr txBox="1"/>
          <p:nvPr>
            <p:ph type="title"/>
          </p:nvPr>
        </p:nvSpPr>
        <p:spPr>
          <a:xfrm>
            <a:off x="823850" y="827475"/>
            <a:ext cx="4776000" cy="130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5500"/>
              <a:t>OBJECTIVES</a:t>
            </a:r>
            <a:endParaRPr b="1" sz="5500"/>
          </a:p>
        </p:txBody>
      </p:sp>
      <p:sp>
        <p:nvSpPr>
          <p:cNvPr id="155" name="Google Shape;155;p16"/>
          <p:cNvSpPr txBox="1"/>
          <p:nvPr>
            <p:ph idx="1" type="body"/>
          </p:nvPr>
        </p:nvSpPr>
        <p:spPr>
          <a:xfrm>
            <a:off x="747650" y="2109725"/>
            <a:ext cx="5059500" cy="1218900"/>
          </a:xfrm>
          <a:prstGeom prst="rect">
            <a:avLst/>
          </a:prstGeom>
        </p:spPr>
        <p:txBody>
          <a:bodyPr anchorCtr="0" anchor="t" bIns="91425" lIns="91425" spcFirstLastPara="1" rIns="91425" wrap="square" tIns="91425">
            <a:noAutofit/>
          </a:bodyPr>
          <a:lstStyle/>
          <a:p>
            <a:pPr indent="-342900" lvl="1" marL="914400" rtl="0" algn="l">
              <a:lnSpc>
                <a:spcPct val="150000"/>
              </a:lnSpc>
              <a:spcBef>
                <a:spcPts val="1200"/>
              </a:spcBef>
              <a:spcAft>
                <a:spcPts val="0"/>
              </a:spcAft>
              <a:buSzPts val="1800"/>
              <a:buFont typeface="Arial"/>
              <a:buChar char="○"/>
            </a:pPr>
            <a:r>
              <a:rPr b="1" lang="en" sz="1800">
                <a:latin typeface="Arial"/>
                <a:ea typeface="Arial"/>
                <a:cs typeface="Arial"/>
                <a:sym typeface="Arial"/>
              </a:rPr>
              <a:t>Analyze the relationship between state funding and graduation rates.</a:t>
            </a:r>
            <a:endParaRPr b="1" sz="1800">
              <a:latin typeface="Arial"/>
              <a:ea typeface="Arial"/>
              <a:cs typeface="Arial"/>
              <a:sym typeface="Arial"/>
            </a:endParaRPr>
          </a:p>
          <a:p>
            <a:pPr indent="-342900" lvl="1" marL="914400" rtl="0" algn="l">
              <a:lnSpc>
                <a:spcPct val="150000"/>
              </a:lnSpc>
              <a:spcBef>
                <a:spcPts val="0"/>
              </a:spcBef>
              <a:spcAft>
                <a:spcPts val="0"/>
              </a:spcAft>
              <a:buSzPts val="1800"/>
              <a:buFont typeface="Arial"/>
              <a:buChar char="○"/>
            </a:pPr>
            <a:r>
              <a:rPr b="1" lang="en" sz="1800">
                <a:latin typeface="Arial"/>
                <a:ea typeface="Arial"/>
                <a:cs typeface="Arial"/>
                <a:sym typeface="Arial"/>
              </a:rPr>
              <a:t>Identify key factors influencing graduation rates.</a:t>
            </a:r>
            <a:endParaRPr b="1" sz="1800">
              <a:latin typeface="Arial"/>
              <a:ea typeface="Arial"/>
              <a:cs typeface="Arial"/>
              <a:sym typeface="Arial"/>
            </a:endParaRPr>
          </a:p>
          <a:p>
            <a:pPr indent="-342900" lvl="1" marL="914400" rtl="0" algn="l">
              <a:lnSpc>
                <a:spcPct val="150000"/>
              </a:lnSpc>
              <a:spcBef>
                <a:spcPts val="0"/>
              </a:spcBef>
              <a:spcAft>
                <a:spcPts val="0"/>
              </a:spcAft>
              <a:buSzPts val="1800"/>
              <a:buFont typeface="Arial"/>
              <a:buChar char="○"/>
            </a:pPr>
            <a:r>
              <a:rPr b="1" lang="en" sz="1800">
                <a:latin typeface="Arial"/>
                <a:ea typeface="Arial"/>
                <a:cs typeface="Arial"/>
                <a:sym typeface="Arial"/>
              </a:rPr>
              <a:t>Provide recommendations for policymakers to improve educational outcomes.</a:t>
            </a:r>
            <a:endParaRPr b="1" sz="1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DATA OVERVIEW</a:t>
            </a:r>
            <a:endParaRPr b="1"/>
          </a:p>
        </p:txBody>
      </p:sp>
      <p:sp>
        <p:nvSpPr>
          <p:cNvPr id="161" name="Google Shape;161;p17"/>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b="1" lang="en" sz="2000">
                <a:latin typeface="Arial"/>
                <a:ea typeface="Arial"/>
                <a:cs typeface="Arial"/>
                <a:sym typeface="Arial"/>
              </a:rPr>
              <a:t>Datasets Used:</a:t>
            </a:r>
            <a:endParaRPr b="1" sz="2000">
              <a:latin typeface="Arial"/>
              <a:ea typeface="Arial"/>
              <a:cs typeface="Arial"/>
              <a:sym typeface="Arial"/>
            </a:endParaRPr>
          </a:p>
          <a:p>
            <a:pPr indent="-355600" lvl="1" marL="914400" rtl="0" algn="l">
              <a:spcBef>
                <a:spcPts val="1200"/>
              </a:spcBef>
              <a:spcAft>
                <a:spcPts val="0"/>
              </a:spcAft>
              <a:buSzPts val="2000"/>
              <a:buFont typeface="Arial"/>
              <a:buChar char="○"/>
            </a:pPr>
            <a:r>
              <a:rPr lang="en" sz="2000">
                <a:latin typeface="Arial"/>
                <a:ea typeface="Arial"/>
                <a:cs typeface="Arial"/>
                <a:sym typeface="Arial"/>
              </a:rPr>
              <a:t>State funding data</a:t>
            </a:r>
            <a:endParaRPr sz="2000">
              <a:latin typeface="Arial"/>
              <a:ea typeface="Arial"/>
              <a:cs typeface="Arial"/>
              <a:sym typeface="Arial"/>
            </a:endParaRPr>
          </a:p>
          <a:p>
            <a:pPr indent="-355600" lvl="1" marL="914400" rtl="0" algn="l">
              <a:spcBef>
                <a:spcPts val="0"/>
              </a:spcBef>
              <a:spcAft>
                <a:spcPts val="0"/>
              </a:spcAft>
              <a:buSzPts val="2000"/>
              <a:buFont typeface="Arial"/>
              <a:buChar char="○"/>
            </a:pPr>
            <a:r>
              <a:rPr lang="en" sz="2000">
                <a:latin typeface="Arial"/>
                <a:ea typeface="Arial"/>
                <a:cs typeface="Arial"/>
                <a:sym typeface="Arial"/>
              </a:rPr>
              <a:t>Graduation rates from 2016 to 2021</a:t>
            </a:r>
            <a:endParaRPr sz="2000"/>
          </a:p>
        </p:txBody>
      </p:sp>
      <p:sp>
        <p:nvSpPr>
          <p:cNvPr id="162" name="Google Shape;162;p17"/>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b="1" lang="en" sz="2000">
                <a:latin typeface="Arial"/>
                <a:ea typeface="Arial"/>
                <a:cs typeface="Arial"/>
                <a:sym typeface="Arial"/>
              </a:rPr>
              <a:t>Preprocessing Steps:</a:t>
            </a:r>
            <a:endParaRPr b="1" sz="2000">
              <a:latin typeface="Arial"/>
              <a:ea typeface="Arial"/>
              <a:cs typeface="Arial"/>
              <a:sym typeface="Arial"/>
            </a:endParaRPr>
          </a:p>
          <a:p>
            <a:pPr indent="-355600" lvl="1" marL="914400" rtl="0" algn="l">
              <a:spcBef>
                <a:spcPts val="1200"/>
              </a:spcBef>
              <a:spcAft>
                <a:spcPts val="0"/>
              </a:spcAft>
              <a:buSzPts val="2000"/>
              <a:buFont typeface="Arial"/>
              <a:buChar char="○"/>
            </a:pPr>
            <a:r>
              <a:rPr lang="en" sz="2000">
                <a:latin typeface="Arial"/>
                <a:ea typeface="Arial"/>
                <a:cs typeface="Arial"/>
                <a:sym typeface="Arial"/>
              </a:rPr>
              <a:t>Data cleaning</a:t>
            </a:r>
            <a:endParaRPr sz="2000">
              <a:latin typeface="Arial"/>
              <a:ea typeface="Arial"/>
              <a:cs typeface="Arial"/>
              <a:sym typeface="Arial"/>
            </a:endParaRPr>
          </a:p>
          <a:p>
            <a:pPr indent="-355600" lvl="1" marL="914400" rtl="0" algn="l">
              <a:spcBef>
                <a:spcPts val="0"/>
              </a:spcBef>
              <a:spcAft>
                <a:spcPts val="0"/>
              </a:spcAft>
              <a:buSzPts val="2000"/>
              <a:buFont typeface="Arial"/>
              <a:buChar char="○"/>
            </a:pPr>
            <a:r>
              <a:rPr lang="en" sz="2000">
                <a:latin typeface="Arial"/>
                <a:ea typeface="Arial"/>
                <a:cs typeface="Arial"/>
                <a:sym typeface="Arial"/>
              </a:rPr>
              <a:t>Handling missing values</a:t>
            </a:r>
            <a:endParaRPr sz="2000">
              <a:latin typeface="Arial"/>
              <a:ea typeface="Arial"/>
              <a:cs typeface="Arial"/>
              <a:sym typeface="Arial"/>
            </a:endParaRPr>
          </a:p>
          <a:p>
            <a:pPr indent="-355600" lvl="1" marL="914400" rtl="0" algn="l">
              <a:spcBef>
                <a:spcPts val="0"/>
              </a:spcBef>
              <a:spcAft>
                <a:spcPts val="0"/>
              </a:spcAft>
              <a:buSzPts val="2000"/>
              <a:buFont typeface="Arial"/>
              <a:buChar char="○"/>
            </a:pPr>
            <a:r>
              <a:rPr lang="en" sz="2000">
                <a:latin typeface="Arial"/>
                <a:ea typeface="Arial"/>
                <a:cs typeface="Arial"/>
                <a:sym typeface="Arial"/>
              </a:rPr>
              <a:t>Feature engineering</a:t>
            </a:r>
            <a:endParaRPr sz="2000"/>
          </a:p>
        </p:txBody>
      </p:sp>
      <p:pic>
        <p:nvPicPr>
          <p:cNvPr id="163" name="Google Shape;163;p17" title="Arrows Kolkata GIF"/>
          <p:cNvPicPr preferRelativeResize="0"/>
          <p:nvPr/>
        </p:nvPicPr>
        <p:blipFill>
          <a:blip r:embed="rId3">
            <a:alphaModFix/>
          </a:blip>
          <a:stretch>
            <a:fillRect/>
          </a:stretch>
        </p:blipFill>
        <p:spPr>
          <a:xfrm>
            <a:off x="-29900" y="4101150"/>
            <a:ext cx="9144000" cy="9141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METHODOLOGY</a:t>
            </a:r>
            <a:endParaRPr b="1"/>
          </a:p>
        </p:txBody>
      </p:sp>
      <p:sp>
        <p:nvSpPr>
          <p:cNvPr id="169" name="Google Shape;169;p18"/>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b="1" lang="en" sz="2500">
                <a:latin typeface="Arial"/>
                <a:ea typeface="Arial"/>
                <a:cs typeface="Arial"/>
                <a:sym typeface="Arial"/>
              </a:rPr>
              <a:t>Modeling Techniques:</a:t>
            </a:r>
            <a:endParaRPr b="1" sz="2500">
              <a:latin typeface="Arial"/>
              <a:ea typeface="Arial"/>
              <a:cs typeface="Arial"/>
              <a:sym typeface="Arial"/>
            </a:endParaRPr>
          </a:p>
          <a:p>
            <a:pPr indent="-387350" lvl="1" marL="914400" rtl="0" algn="l">
              <a:spcBef>
                <a:spcPts val="1200"/>
              </a:spcBef>
              <a:spcAft>
                <a:spcPts val="0"/>
              </a:spcAft>
              <a:buSzPts val="2500"/>
              <a:buFont typeface="Arial"/>
              <a:buChar char="○"/>
            </a:pPr>
            <a:r>
              <a:rPr lang="en" sz="2500">
                <a:latin typeface="Arial"/>
                <a:ea typeface="Arial"/>
                <a:cs typeface="Arial"/>
                <a:sym typeface="Arial"/>
              </a:rPr>
              <a:t>Random Forest</a:t>
            </a:r>
            <a:endParaRPr sz="2500">
              <a:latin typeface="Arial"/>
              <a:ea typeface="Arial"/>
              <a:cs typeface="Arial"/>
              <a:sym typeface="Arial"/>
            </a:endParaRPr>
          </a:p>
          <a:p>
            <a:pPr indent="-387350" lvl="1" marL="914400" rtl="0" algn="l">
              <a:spcBef>
                <a:spcPts val="0"/>
              </a:spcBef>
              <a:spcAft>
                <a:spcPts val="0"/>
              </a:spcAft>
              <a:buSzPts val="2500"/>
              <a:buFont typeface="Arial"/>
              <a:buChar char="○"/>
            </a:pPr>
            <a:r>
              <a:rPr lang="en" sz="2500">
                <a:latin typeface="Arial"/>
                <a:ea typeface="Arial"/>
                <a:cs typeface="Arial"/>
                <a:sym typeface="Arial"/>
              </a:rPr>
              <a:t>Gradient Boosting</a:t>
            </a:r>
            <a:endParaRPr sz="2500"/>
          </a:p>
        </p:txBody>
      </p:sp>
      <p:sp>
        <p:nvSpPr>
          <p:cNvPr id="170" name="Google Shape;170;p18"/>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b="1" lang="en" sz="2500">
                <a:latin typeface="Arial"/>
                <a:ea typeface="Arial"/>
                <a:cs typeface="Arial"/>
                <a:sym typeface="Arial"/>
              </a:rPr>
              <a:t>Hyperparameter Tuning:</a:t>
            </a:r>
            <a:endParaRPr b="1" sz="2500">
              <a:latin typeface="Arial"/>
              <a:ea typeface="Arial"/>
              <a:cs typeface="Arial"/>
              <a:sym typeface="Arial"/>
            </a:endParaRPr>
          </a:p>
          <a:p>
            <a:pPr indent="-387350" lvl="1" marL="914400" rtl="0" algn="l">
              <a:spcBef>
                <a:spcPts val="1200"/>
              </a:spcBef>
              <a:spcAft>
                <a:spcPts val="0"/>
              </a:spcAft>
              <a:buSzPts val="2500"/>
              <a:buFont typeface="Arial"/>
              <a:buChar char="○"/>
            </a:pPr>
            <a:r>
              <a:rPr lang="en" sz="2500">
                <a:latin typeface="Arial"/>
                <a:ea typeface="Arial"/>
                <a:cs typeface="Arial"/>
                <a:sym typeface="Arial"/>
              </a:rPr>
              <a:t>GridSearchCV for optimization</a:t>
            </a:r>
            <a:endParaRPr sz="25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19"/>
          <p:cNvSpPr txBox="1"/>
          <p:nvPr>
            <p:ph type="title"/>
          </p:nvPr>
        </p:nvSpPr>
        <p:spPr>
          <a:xfrm>
            <a:off x="1005750" y="168025"/>
            <a:ext cx="7527900" cy="1493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a:t>FEATURE IMPORTANCE</a:t>
            </a:r>
            <a:endParaRPr b="1"/>
          </a:p>
        </p:txBody>
      </p:sp>
      <p:sp>
        <p:nvSpPr>
          <p:cNvPr id="176" name="Google Shape;176;p19"/>
          <p:cNvSpPr txBox="1"/>
          <p:nvPr>
            <p:ph idx="1" type="body"/>
          </p:nvPr>
        </p:nvSpPr>
        <p:spPr>
          <a:xfrm>
            <a:off x="130275" y="4490450"/>
            <a:ext cx="4441800" cy="567600"/>
          </a:xfrm>
          <a:prstGeom prst="rect">
            <a:avLst/>
          </a:prstGeom>
        </p:spPr>
        <p:txBody>
          <a:bodyPr anchorCtr="0" anchor="t" bIns="91425" lIns="91425" spcFirstLastPara="1" rIns="91425" wrap="square" tIns="91425">
            <a:noAutofit/>
          </a:bodyPr>
          <a:lstStyle/>
          <a:p>
            <a:pPr indent="0" lvl="0" marL="0" rtl="0" algn="l">
              <a:lnSpc>
                <a:spcPct val="100000"/>
              </a:lnSpc>
              <a:spcBef>
                <a:spcPts val="1200"/>
              </a:spcBef>
              <a:spcAft>
                <a:spcPts val="1200"/>
              </a:spcAft>
              <a:buNone/>
            </a:pPr>
            <a:r>
              <a:rPr b="1" lang="en" sz="1700"/>
              <a:t>Random Forest: Clear feature importances, easier to interpret</a:t>
            </a:r>
            <a:endParaRPr b="1" sz="1700"/>
          </a:p>
        </p:txBody>
      </p:sp>
      <p:pic>
        <p:nvPicPr>
          <p:cNvPr id="177" name="Google Shape;177;p19"/>
          <p:cNvPicPr preferRelativeResize="0"/>
          <p:nvPr/>
        </p:nvPicPr>
        <p:blipFill>
          <a:blip r:embed="rId3">
            <a:alphaModFix/>
          </a:blip>
          <a:stretch>
            <a:fillRect/>
          </a:stretch>
        </p:blipFill>
        <p:spPr>
          <a:xfrm>
            <a:off x="1497988" y="602025"/>
            <a:ext cx="7035575" cy="3888425"/>
          </a:xfrm>
          <a:prstGeom prst="rect">
            <a:avLst/>
          </a:prstGeom>
          <a:noFill/>
          <a:ln>
            <a:noFill/>
          </a:ln>
        </p:spPr>
      </p:pic>
      <p:sp>
        <p:nvSpPr>
          <p:cNvPr id="178" name="Google Shape;178;p19"/>
          <p:cNvSpPr txBox="1"/>
          <p:nvPr>
            <p:ph idx="1" type="body"/>
          </p:nvPr>
        </p:nvSpPr>
        <p:spPr>
          <a:xfrm>
            <a:off x="4961100" y="4490450"/>
            <a:ext cx="4052700" cy="567600"/>
          </a:xfrm>
          <a:prstGeom prst="rect">
            <a:avLst/>
          </a:prstGeom>
        </p:spPr>
        <p:txBody>
          <a:bodyPr anchorCtr="0" anchor="t" bIns="91425" lIns="91425" spcFirstLastPara="1" rIns="91425" wrap="square" tIns="91425">
            <a:noAutofit/>
          </a:bodyPr>
          <a:lstStyle/>
          <a:p>
            <a:pPr indent="0" lvl="0" marL="0" rtl="0" algn="l">
              <a:lnSpc>
                <a:spcPct val="100000"/>
              </a:lnSpc>
              <a:spcBef>
                <a:spcPts val="1200"/>
              </a:spcBef>
              <a:spcAft>
                <a:spcPts val="1200"/>
              </a:spcAft>
              <a:buNone/>
            </a:pPr>
            <a:r>
              <a:rPr b="1" lang="en" sz="1700"/>
              <a:t>Gradient Boosting:</a:t>
            </a:r>
            <a:r>
              <a:rPr b="1" lang="en" sz="1700"/>
              <a:t> Provides feature importances, less intuitive</a:t>
            </a:r>
            <a:endParaRPr b="1" sz="17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0"/>
          <p:cNvSpPr txBox="1"/>
          <p:nvPr>
            <p:ph type="title"/>
          </p:nvPr>
        </p:nvSpPr>
        <p:spPr>
          <a:xfrm>
            <a:off x="953550" y="65425"/>
            <a:ext cx="56961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MODEL PERFORMANCE</a:t>
            </a:r>
            <a:endParaRPr b="1"/>
          </a:p>
        </p:txBody>
      </p:sp>
      <p:pic>
        <p:nvPicPr>
          <p:cNvPr id="184" name="Google Shape;184;p20"/>
          <p:cNvPicPr preferRelativeResize="0"/>
          <p:nvPr/>
        </p:nvPicPr>
        <p:blipFill rotWithShape="1">
          <a:blip r:embed="rId3">
            <a:alphaModFix/>
          </a:blip>
          <a:srcRect b="0" l="0" r="7355" t="0"/>
          <a:stretch/>
        </p:blipFill>
        <p:spPr>
          <a:xfrm>
            <a:off x="74225" y="605775"/>
            <a:ext cx="6872376" cy="4469975"/>
          </a:xfrm>
          <a:prstGeom prst="rect">
            <a:avLst/>
          </a:prstGeom>
          <a:noFill/>
          <a:ln>
            <a:noFill/>
          </a:ln>
        </p:spPr>
      </p:pic>
      <p:sp>
        <p:nvSpPr>
          <p:cNvPr id="185" name="Google Shape;185;p20"/>
          <p:cNvSpPr txBox="1"/>
          <p:nvPr/>
        </p:nvSpPr>
        <p:spPr>
          <a:xfrm>
            <a:off x="7071650" y="557600"/>
            <a:ext cx="1985400" cy="447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700">
                <a:solidFill>
                  <a:schemeClr val="accent5"/>
                </a:solidFill>
              </a:rPr>
              <a:t>Random Forest:</a:t>
            </a:r>
            <a:endParaRPr b="1" sz="1700">
              <a:solidFill>
                <a:schemeClr val="accent5"/>
              </a:solidFill>
            </a:endParaRPr>
          </a:p>
          <a:p>
            <a:pPr indent="0" lvl="0" marL="0" rtl="0" algn="l">
              <a:lnSpc>
                <a:spcPct val="115000"/>
              </a:lnSpc>
              <a:spcBef>
                <a:spcPts val="1200"/>
              </a:spcBef>
              <a:spcAft>
                <a:spcPts val="0"/>
              </a:spcAft>
              <a:buNone/>
            </a:pPr>
            <a:r>
              <a:rPr lang="en" sz="1700">
                <a:solidFill>
                  <a:schemeClr val="lt1"/>
                </a:solidFill>
              </a:rPr>
              <a:t>Mean Squared Error (MSE): 0.481</a:t>
            </a:r>
            <a:endParaRPr sz="1700">
              <a:solidFill>
                <a:schemeClr val="lt1"/>
              </a:solidFill>
            </a:endParaRPr>
          </a:p>
          <a:p>
            <a:pPr indent="0" lvl="0" marL="0" rtl="0" algn="l">
              <a:lnSpc>
                <a:spcPct val="115000"/>
              </a:lnSpc>
              <a:spcBef>
                <a:spcPts val="1200"/>
              </a:spcBef>
              <a:spcAft>
                <a:spcPts val="0"/>
              </a:spcAft>
              <a:buNone/>
            </a:pPr>
            <a:r>
              <a:rPr lang="en" sz="1700">
                <a:solidFill>
                  <a:schemeClr val="lt1"/>
                </a:solidFill>
              </a:rPr>
              <a:t>R-squared: 0.972</a:t>
            </a:r>
            <a:endParaRPr sz="1700">
              <a:solidFill>
                <a:schemeClr val="lt1"/>
              </a:solidFill>
            </a:endParaRPr>
          </a:p>
          <a:p>
            <a:pPr indent="0" lvl="0" marL="0" rtl="0" algn="l">
              <a:lnSpc>
                <a:spcPct val="115000"/>
              </a:lnSpc>
              <a:spcBef>
                <a:spcPts val="1200"/>
              </a:spcBef>
              <a:spcAft>
                <a:spcPts val="0"/>
              </a:spcAft>
              <a:buNone/>
            </a:pPr>
            <a:r>
              <a:rPr b="1" lang="en" sz="1700">
                <a:solidFill>
                  <a:schemeClr val="accent5"/>
                </a:solidFill>
              </a:rPr>
              <a:t>Gradient Boosting:</a:t>
            </a:r>
            <a:endParaRPr b="1" sz="1700">
              <a:solidFill>
                <a:schemeClr val="accent5"/>
              </a:solidFill>
            </a:endParaRPr>
          </a:p>
          <a:p>
            <a:pPr indent="0" lvl="0" marL="0" rtl="0" algn="l">
              <a:lnSpc>
                <a:spcPct val="115000"/>
              </a:lnSpc>
              <a:spcBef>
                <a:spcPts val="1200"/>
              </a:spcBef>
              <a:spcAft>
                <a:spcPts val="0"/>
              </a:spcAft>
              <a:buNone/>
            </a:pPr>
            <a:r>
              <a:rPr lang="en" sz="1700">
                <a:solidFill>
                  <a:schemeClr val="lt1"/>
                </a:solidFill>
              </a:rPr>
              <a:t>Mean Squared Error (MSE): 0.619</a:t>
            </a:r>
            <a:endParaRPr sz="1700">
              <a:solidFill>
                <a:schemeClr val="lt1"/>
              </a:solidFill>
            </a:endParaRPr>
          </a:p>
          <a:p>
            <a:pPr indent="0" lvl="0" marL="0" rtl="0" algn="l">
              <a:lnSpc>
                <a:spcPct val="115000"/>
              </a:lnSpc>
              <a:spcBef>
                <a:spcPts val="1200"/>
              </a:spcBef>
              <a:spcAft>
                <a:spcPts val="1200"/>
              </a:spcAft>
              <a:buNone/>
            </a:pPr>
            <a:r>
              <a:rPr lang="en" sz="1700">
                <a:solidFill>
                  <a:schemeClr val="lt1"/>
                </a:solidFill>
              </a:rPr>
              <a:t>R-squared: 0.964</a:t>
            </a:r>
            <a:endParaRPr sz="1900">
              <a:solidFill>
                <a:schemeClr val="l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1"/>
          <p:cNvSpPr txBox="1"/>
          <p:nvPr>
            <p:ph type="title"/>
          </p:nvPr>
        </p:nvSpPr>
        <p:spPr>
          <a:xfrm>
            <a:off x="290450" y="104775"/>
            <a:ext cx="8673000" cy="6093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b="1" lang="en"/>
              <a:t>KEY FINDINGS -</a:t>
            </a:r>
            <a:endParaRPr b="1"/>
          </a:p>
          <a:p>
            <a:pPr indent="0" lvl="0" marL="0" rtl="0" algn="ctr">
              <a:spcBef>
                <a:spcPts val="0"/>
              </a:spcBef>
              <a:spcAft>
                <a:spcPts val="0"/>
              </a:spcAft>
              <a:buNone/>
            </a:pPr>
            <a:r>
              <a:rPr b="1" lang="en"/>
              <a:t>BUDGET COMPARISON</a:t>
            </a:r>
            <a:endParaRPr b="1"/>
          </a:p>
        </p:txBody>
      </p:sp>
      <p:pic>
        <p:nvPicPr>
          <p:cNvPr id="191" name="Google Shape;191;p21"/>
          <p:cNvPicPr preferRelativeResize="0"/>
          <p:nvPr/>
        </p:nvPicPr>
        <p:blipFill rotWithShape="1">
          <a:blip r:embed="rId3">
            <a:alphaModFix/>
          </a:blip>
          <a:srcRect b="0" l="5410" r="6476" t="0"/>
          <a:stretch/>
        </p:blipFill>
        <p:spPr>
          <a:xfrm>
            <a:off x="1785400" y="870275"/>
            <a:ext cx="5573200" cy="40543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